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D8B7-2DA9-C6EA-7C8F-22DA037C9D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31A443-56D9-9326-8EA7-9FBF817BC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4B94C4-21AC-4C03-6EF6-A0724B4ACAB8}"/>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5" name="Footer Placeholder 4">
            <a:extLst>
              <a:ext uri="{FF2B5EF4-FFF2-40B4-BE49-F238E27FC236}">
                <a16:creationId xmlns:a16="http://schemas.microsoft.com/office/drawing/2014/main" id="{D36B0CDC-E492-841B-B4F4-96877E2172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CDD529-610C-4A7E-DCE6-8C43878B908F}"/>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417784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8B70-E277-B845-97E7-57ECFA0D19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B6FED9-D10B-4459-FA52-0CA341D85F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047B7B-9C15-5D2F-4D7B-3205CCC5D45F}"/>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5" name="Footer Placeholder 4">
            <a:extLst>
              <a:ext uri="{FF2B5EF4-FFF2-40B4-BE49-F238E27FC236}">
                <a16:creationId xmlns:a16="http://schemas.microsoft.com/office/drawing/2014/main" id="{2CDA921F-0374-61E1-9E5A-E2AD57FD1B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9647E9-7078-8996-BDAF-6D814B8C7912}"/>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8584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7A32F-18C8-1B29-74F4-616D4EAC7B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6FB4F8-8F18-AB7E-9565-E32C4FE1D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FC558-A82D-C9A2-0AB7-A6E80BC371C4}"/>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5" name="Footer Placeholder 4">
            <a:extLst>
              <a:ext uri="{FF2B5EF4-FFF2-40B4-BE49-F238E27FC236}">
                <a16:creationId xmlns:a16="http://schemas.microsoft.com/office/drawing/2014/main" id="{649EEC07-E49D-4D0F-7B2A-599E24DC6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5A65F-BD19-82AB-B33B-1E0093916F32}"/>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209992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9D3B-00FC-AC3B-6929-1099DB7BFD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E2B205-C8FF-A94C-7ED2-6BA818098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6134A6-058E-1E30-CAF7-669FE858D0AC}"/>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5" name="Footer Placeholder 4">
            <a:extLst>
              <a:ext uri="{FF2B5EF4-FFF2-40B4-BE49-F238E27FC236}">
                <a16:creationId xmlns:a16="http://schemas.microsoft.com/office/drawing/2014/main" id="{0A8325D5-97CE-8038-FED0-A36DFEF2A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B91E63-9ECF-9903-3419-14CF5586F67A}"/>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296009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034F-6DD4-FDE8-C2AF-B0357E8D5E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1DCD87-1BD7-79D7-E7C8-B8773C1F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1139F0-8295-8C36-5DEE-F4D7A4E0C6CA}"/>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5" name="Footer Placeholder 4">
            <a:extLst>
              <a:ext uri="{FF2B5EF4-FFF2-40B4-BE49-F238E27FC236}">
                <a16:creationId xmlns:a16="http://schemas.microsoft.com/office/drawing/2014/main" id="{83A5CDCF-D626-C84B-8367-B4D7D6A17A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715719-45A9-5FD0-43A5-6BE6202E357E}"/>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321723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451-311F-AA6B-5D97-DE5C8F156F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9FBA02-3B93-EAA2-EF5B-72B71FADD1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24C09A-7BA5-7A4B-870C-150DB6CEF8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638B7E-86D6-1087-199B-89DF6039EE5B}"/>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6" name="Footer Placeholder 5">
            <a:extLst>
              <a:ext uri="{FF2B5EF4-FFF2-40B4-BE49-F238E27FC236}">
                <a16:creationId xmlns:a16="http://schemas.microsoft.com/office/drawing/2014/main" id="{C1D899AA-DDAF-588A-256C-467696A34A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6B8415-67B1-98ED-FB5F-041A569C19DF}"/>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74186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0DD6-2DC5-0860-94DF-8F326783A4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4B79FC-09DF-93BA-3457-9151B9077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FDD3D-3ABF-254F-4FBD-883BE8305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429FBB-1034-03C6-B113-4CBDB4AA0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562FB9-1212-AC5A-8E40-A2C09EFAA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B6307B-42DB-A4AE-4110-8AF749FC86B3}"/>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8" name="Footer Placeholder 7">
            <a:extLst>
              <a:ext uri="{FF2B5EF4-FFF2-40B4-BE49-F238E27FC236}">
                <a16:creationId xmlns:a16="http://schemas.microsoft.com/office/drawing/2014/main" id="{C17442B2-7038-DD0A-5C1B-39F8EDFC37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F2651A-8140-E069-DB1E-5F829ACA55E8}"/>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10014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FC47-5FA5-BFEC-BDD0-A5DA028B87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BDA07C-C2AD-6619-3C6E-8456FCF856D3}"/>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4" name="Footer Placeholder 3">
            <a:extLst>
              <a:ext uri="{FF2B5EF4-FFF2-40B4-BE49-F238E27FC236}">
                <a16:creationId xmlns:a16="http://schemas.microsoft.com/office/drawing/2014/main" id="{1F602B64-270F-F947-3662-49CD27A091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538E91-831B-7FDA-85BF-02BF687D7A55}"/>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369901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38A1E-C73B-6DD0-1CCE-1FFFFC6EA5FC}"/>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3" name="Footer Placeholder 2">
            <a:extLst>
              <a:ext uri="{FF2B5EF4-FFF2-40B4-BE49-F238E27FC236}">
                <a16:creationId xmlns:a16="http://schemas.microsoft.com/office/drawing/2014/main" id="{FF016E0D-D4EB-AF3B-9022-A987791B67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22FA79-98D0-EB98-E1E4-4BA022DEE2D4}"/>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12500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8BC8-8917-9540-3067-D0C9DE3E4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1DC196-7478-DABF-E91A-EAE097B66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0B8733-A013-C719-0D09-2DD57C2D2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860A9-4265-5138-8A65-BDF92311D4C5}"/>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6" name="Footer Placeholder 5">
            <a:extLst>
              <a:ext uri="{FF2B5EF4-FFF2-40B4-BE49-F238E27FC236}">
                <a16:creationId xmlns:a16="http://schemas.microsoft.com/office/drawing/2014/main" id="{2671A068-F622-FD3B-8468-9568BEED9C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B6F65-4783-22FC-5DAE-868A5603A5DC}"/>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157316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0225-D876-D21F-40A3-4802EB014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9D4EBB-3B6F-E472-9854-FAD628E4A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5669B6-FD85-320C-49BA-8739FA3DE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28A99-138E-9F03-006E-C01DF57624C1}"/>
              </a:ext>
            </a:extLst>
          </p:cNvPr>
          <p:cNvSpPr>
            <a:spLocks noGrp="1"/>
          </p:cNvSpPr>
          <p:nvPr>
            <p:ph type="dt" sz="half" idx="10"/>
          </p:nvPr>
        </p:nvSpPr>
        <p:spPr/>
        <p:txBody>
          <a:bodyPr/>
          <a:lstStyle/>
          <a:p>
            <a:fld id="{15E27734-6761-42EF-8C90-1D5F813FE087}" type="datetimeFigureOut">
              <a:rPr lang="en-GB" smtClean="0"/>
              <a:t>16/01/2024</a:t>
            </a:fld>
            <a:endParaRPr lang="en-GB"/>
          </a:p>
        </p:txBody>
      </p:sp>
      <p:sp>
        <p:nvSpPr>
          <p:cNvPr id="6" name="Footer Placeholder 5">
            <a:extLst>
              <a:ext uri="{FF2B5EF4-FFF2-40B4-BE49-F238E27FC236}">
                <a16:creationId xmlns:a16="http://schemas.microsoft.com/office/drawing/2014/main" id="{05229EF8-15AF-2EF9-57AC-269A04D89C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C04D22-0BC9-980C-B23A-2767149FE020}"/>
              </a:ext>
            </a:extLst>
          </p:cNvPr>
          <p:cNvSpPr>
            <a:spLocks noGrp="1"/>
          </p:cNvSpPr>
          <p:nvPr>
            <p:ph type="sldNum" sz="quarter" idx="12"/>
          </p:nvPr>
        </p:nvSpPr>
        <p:spPr/>
        <p:txBody>
          <a:bodyPr/>
          <a:lstStyle/>
          <a:p>
            <a:fld id="{A94C058F-FF76-4D7C-AEA1-64CE0DA0612A}" type="slidenum">
              <a:rPr lang="en-GB" smtClean="0"/>
              <a:t>‹#›</a:t>
            </a:fld>
            <a:endParaRPr lang="en-GB"/>
          </a:p>
        </p:txBody>
      </p:sp>
    </p:spTree>
    <p:extLst>
      <p:ext uri="{BB962C8B-B14F-4D97-AF65-F5344CB8AC3E}">
        <p14:creationId xmlns:p14="http://schemas.microsoft.com/office/powerpoint/2010/main" val="123884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B3DDA-1D9F-DE29-C472-4E6D38D54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7C112D-E1BF-93F8-F263-70285FB52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BAC0C0-9298-8416-24BB-1E927256B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27734-6761-42EF-8C90-1D5F813FE087}" type="datetimeFigureOut">
              <a:rPr lang="en-GB" smtClean="0"/>
              <a:t>16/01/2024</a:t>
            </a:fld>
            <a:endParaRPr lang="en-GB"/>
          </a:p>
        </p:txBody>
      </p:sp>
      <p:sp>
        <p:nvSpPr>
          <p:cNvPr id="5" name="Footer Placeholder 4">
            <a:extLst>
              <a:ext uri="{FF2B5EF4-FFF2-40B4-BE49-F238E27FC236}">
                <a16:creationId xmlns:a16="http://schemas.microsoft.com/office/drawing/2014/main" id="{2656B31C-DF3B-CB64-96B1-1EE5A4064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3D0FF4-8461-C838-9BF0-E5E961B92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C058F-FF76-4D7C-AEA1-64CE0DA0612A}" type="slidenum">
              <a:rPr lang="en-GB" smtClean="0"/>
              <a:t>‹#›</a:t>
            </a:fld>
            <a:endParaRPr lang="en-GB"/>
          </a:p>
        </p:txBody>
      </p:sp>
    </p:spTree>
    <p:extLst>
      <p:ext uri="{BB962C8B-B14F-4D97-AF65-F5344CB8AC3E}">
        <p14:creationId xmlns:p14="http://schemas.microsoft.com/office/powerpoint/2010/main" val="148538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hyperlink" Target="mailto:enquiries.bartondawlish2@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4115B8-CD93-CDA4-678E-6EAF4BE05746}"/>
              </a:ext>
            </a:extLst>
          </p:cNvPr>
          <p:cNvSpPr>
            <a:spLocks noGrp="1"/>
          </p:cNvSpPr>
          <p:nvPr>
            <p:ph type="title"/>
          </p:nvPr>
        </p:nvSpPr>
        <p:spPr>
          <a:xfrm>
            <a:off x="863510" y="1648046"/>
            <a:ext cx="4846174" cy="712381"/>
          </a:xfrm>
        </p:spPr>
        <p:txBody>
          <a:bodyPr>
            <a:noAutofit/>
          </a:bodyPr>
          <a:lstStyle/>
          <a:p>
            <a:r>
              <a:rPr lang="en-GB" sz="2400" b="1" dirty="0">
                <a:solidFill>
                  <a:srgbClr val="0070C0"/>
                </a:solidFill>
                <a:latin typeface="+mn-lt"/>
              </a:rPr>
              <a:t>What is a Patient Participation Group (PPG)</a:t>
            </a:r>
          </a:p>
        </p:txBody>
      </p:sp>
      <p:sp>
        <p:nvSpPr>
          <p:cNvPr id="5" name="Content Placeholder 4">
            <a:extLst>
              <a:ext uri="{FF2B5EF4-FFF2-40B4-BE49-F238E27FC236}">
                <a16:creationId xmlns:a16="http://schemas.microsoft.com/office/drawing/2014/main" id="{00661C59-6597-745A-D096-E3F00074FCB8}"/>
              </a:ext>
            </a:extLst>
          </p:cNvPr>
          <p:cNvSpPr>
            <a:spLocks noGrp="1"/>
          </p:cNvSpPr>
          <p:nvPr>
            <p:ph idx="1"/>
          </p:nvPr>
        </p:nvSpPr>
        <p:spPr>
          <a:xfrm>
            <a:off x="6482315" y="1244009"/>
            <a:ext cx="5088178" cy="4763387"/>
          </a:xfrm>
        </p:spPr>
        <p:txBody>
          <a:bodyPr>
            <a:normAutofit fontScale="85000" lnSpcReduction="20000"/>
          </a:bodyPr>
          <a:lstStyle/>
          <a:p>
            <a:endParaRPr lang="en-GB" sz="2300" dirty="0"/>
          </a:p>
          <a:p>
            <a:endParaRPr lang="en-GB" sz="2300" dirty="0"/>
          </a:p>
          <a:p>
            <a:r>
              <a:rPr lang="en-GB" sz="2300" dirty="0"/>
              <a:t>The role of the PPG includes:</a:t>
            </a:r>
          </a:p>
          <a:p>
            <a:endParaRPr lang="en-GB" sz="2300" dirty="0"/>
          </a:p>
          <a:p>
            <a:r>
              <a:rPr lang="en-GB" sz="2300" dirty="0"/>
              <a:t>Have your voice heard.  You will have the opportunity to give a patient's perspective of the Surgery and providing insight into the responsiveness and quality of services</a:t>
            </a:r>
          </a:p>
          <a:p>
            <a:r>
              <a:rPr lang="en-GB" sz="2300" dirty="0"/>
              <a:t>We encourage patients to take greater responsibility for their own and their family’s health</a:t>
            </a:r>
          </a:p>
          <a:p>
            <a:r>
              <a:rPr lang="en-GB" sz="2300" dirty="0"/>
              <a:t>Get involved as a volunteer, helping the practice with duties such as flu clinics. </a:t>
            </a:r>
          </a:p>
          <a:p>
            <a:r>
              <a:rPr lang="en-GB" sz="2300" dirty="0"/>
              <a:t>Learn about health promotions and additional services available.</a:t>
            </a:r>
          </a:p>
          <a:p>
            <a:r>
              <a:rPr lang="en-GB" sz="2300" dirty="0"/>
              <a:t>Assist with ongoing communication with our patient population.</a:t>
            </a:r>
          </a:p>
          <a:p>
            <a:endParaRPr lang="en-GB" sz="1000" dirty="0"/>
          </a:p>
          <a:p>
            <a:endParaRPr lang="en-GB" sz="1200" dirty="0"/>
          </a:p>
        </p:txBody>
      </p:sp>
      <p:sp>
        <p:nvSpPr>
          <p:cNvPr id="6" name="Text Placeholder 5">
            <a:extLst>
              <a:ext uri="{FF2B5EF4-FFF2-40B4-BE49-F238E27FC236}">
                <a16:creationId xmlns:a16="http://schemas.microsoft.com/office/drawing/2014/main" id="{46BABA49-E4D3-4330-7C60-8BF0D9A0E09D}"/>
              </a:ext>
            </a:extLst>
          </p:cNvPr>
          <p:cNvSpPr>
            <a:spLocks noGrp="1"/>
          </p:cNvSpPr>
          <p:nvPr>
            <p:ph type="body" sz="half" idx="2"/>
          </p:nvPr>
        </p:nvSpPr>
        <p:spPr>
          <a:xfrm>
            <a:off x="836614" y="2518103"/>
            <a:ext cx="5061282" cy="1382232"/>
          </a:xfrm>
        </p:spPr>
        <p:txBody>
          <a:bodyPr>
            <a:noAutofit/>
          </a:bodyPr>
          <a:lstStyle/>
          <a:p>
            <a:r>
              <a:rPr lang="en-GB" sz="1800" dirty="0"/>
              <a:t>A Patient Participation Group (PPG) is a group of people who are patients of the Surgery and want to help it work as well as it can for patients, doctors and staff.  The NHS requires every practice to have a PPG. </a:t>
            </a:r>
          </a:p>
        </p:txBody>
      </p:sp>
      <p:sp>
        <p:nvSpPr>
          <p:cNvPr id="7" name="Rectangle 6">
            <a:extLst>
              <a:ext uri="{FF2B5EF4-FFF2-40B4-BE49-F238E27FC236}">
                <a16:creationId xmlns:a16="http://schemas.microsoft.com/office/drawing/2014/main" id="{E1BA5249-ED2D-7FD3-77F5-2B4900C69E0A}"/>
              </a:ext>
            </a:extLst>
          </p:cNvPr>
          <p:cNvSpPr/>
          <p:nvPr/>
        </p:nvSpPr>
        <p:spPr>
          <a:xfrm>
            <a:off x="6482315" y="1648047"/>
            <a:ext cx="5064458" cy="7123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0070C0"/>
                </a:solidFill>
              </a:rPr>
              <a:t>Why should I join?</a:t>
            </a:r>
          </a:p>
        </p:txBody>
      </p:sp>
      <p:pic>
        <p:nvPicPr>
          <p:cNvPr id="9" name="Picture 8">
            <a:extLst>
              <a:ext uri="{FF2B5EF4-FFF2-40B4-BE49-F238E27FC236}">
                <a16:creationId xmlns:a16="http://schemas.microsoft.com/office/drawing/2014/main" id="{0814A9E4-FA15-33AF-2B72-7C85E17CEEAD}"/>
              </a:ext>
            </a:extLst>
          </p:cNvPr>
          <p:cNvPicPr>
            <a:picLocks noChangeAspect="1"/>
          </p:cNvPicPr>
          <p:nvPr/>
        </p:nvPicPr>
        <p:blipFill>
          <a:blip r:embed="rId2"/>
          <a:stretch>
            <a:fillRect/>
          </a:stretch>
        </p:blipFill>
        <p:spPr>
          <a:xfrm>
            <a:off x="890406" y="3923414"/>
            <a:ext cx="5088178" cy="2488020"/>
          </a:xfrm>
          <a:prstGeom prst="rect">
            <a:avLst/>
          </a:prstGeom>
        </p:spPr>
      </p:pic>
      <p:sp>
        <p:nvSpPr>
          <p:cNvPr id="10" name="Rectangle 9">
            <a:extLst>
              <a:ext uri="{FF2B5EF4-FFF2-40B4-BE49-F238E27FC236}">
                <a16:creationId xmlns:a16="http://schemas.microsoft.com/office/drawing/2014/main" id="{BBAD2EFD-1E9D-A98A-D049-A78E51CE2520}"/>
              </a:ext>
            </a:extLst>
          </p:cNvPr>
          <p:cNvSpPr/>
          <p:nvPr/>
        </p:nvSpPr>
        <p:spPr>
          <a:xfrm>
            <a:off x="978194" y="446567"/>
            <a:ext cx="10568579" cy="7637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Join our Patient Participation Group</a:t>
            </a:r>
          </a:p>
        </p:txBody>
      </p:sp>
      <p:pic>
        <p:nvPicPr>
          <p:cNvPr id="11" name="Picture 10">
            <a:extLst>
              <a:ext uri="{FF2B5EF4-FFF2-40B4-BE49-F238E27FC236}">
                <a16:creationId xmlns:a16="http://schemas.microsoft.com/office/drawing/2014/main" id="{A4C515E3-8E77-3BEB-8FEE-AC1AA09EB383}"/>
              </a:ext>
            </a:extLst>
          </p:cNvPr>
          <p:cNvPicPr>
            <a:picLocks noChangeAspect="1"/>
          </p:cNvPicPr>
          <p:nvPr/>
        </p:nvPicPr>
        <p:blipFill>
          <a:blip r:embed="rId3"/>
          <a:stretch>
            <a:fillRect/>
          </a:stretch>
        </p:blipFill>
        <p:spPr>
          <a:xfrm>
            <a:off x="9665556" y="446567"/>
            <a:ext cx="1689831" cy="763731"/>
          </a:xfrm>
          <a:prstGeom prst="rect">
            <a:avLst/>
          </a:prstGeom>
        </p:spPr>
      </p:pic>
      <p:sp>
        <p:nvSpPr>
          <p:cNvPr id="12" name="Rectangle 11">
            <a:extLst>
              <a:ext uri="{FF2B5EF4-FFF2-40B4-BE49-F238E27FC236}">
                <a16:creationId xmlns:a16="http://schemas.microsoft.com/office/drawing/2014/main" id="{6549E32A-2974-50CA-9D43-10AD51ACE050}"/>
              </a:ext>
            </a:extLst>
          </p:cNvPr>
          <p:cNvSpPr/>
          <p:nvPr/>
        </p:nvSpPr>
        <p:spPr>
          <a:xfrm>
            <a:off x="6783572" y="6041107"/>
            <a:ext cx="4912242" cy="2958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Email us at: </a:t>
            </a:r>
            <a:r>
              <a:rPr lang="en-GB" sz="1400" dirty="0">
                <a:solidFill>
                  <a:schemeClr val="bg1"/>
                </a:solidFill>
                <a:hlinkClick r:id="rId4">
                  <a:extLst>
                    <a:ext uri="{A12FA001-AC4F-418D-AE19-62706E023703}">
                      <ahyp:hlinkClr xmlns:ahyp="http://schemas.microsoft.com/office/drawing/2018/hyperlinkcolor" val="tx"/>
                    </a:ext>
                  </a:extLst>
                </a:hlinkClick>
              </a:rPr>
              <a:t>enquiries.bartondawlish2@nhs.net</a:t>
            </a:r>
            <a:r>
              <a:rPr lang="en-GB" sz="1400" dirty="0">
                <a:solidFill>
                  <a:schemeClr val="bg1"/>
                </a:solidFill>
              </a:rPr>
              <a:t> for more info</a:t>
            </a:r>
          </a:p>
        </p:txBody>
      </p:sp>
    </p:spTree>
    <p:extLst>
      <p:ext uri="{BB962C8B-B14F-4D97-AF65-F5344CB8AC3E}">
        <p14:creationId xmlns:p14="http://schemas.microsoft.com/office/powerpoint/2010/main" val="214325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162</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What is a Patient Participation Group (PPG)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our Patient Participation Group</dc:title>
  <dc:creator>DELL, Amanda (BARTON SURGERY - L83005)</dc:creator>
  <cp:lastModifiedBy>DELL, Amanda (BARTON SURGERY - L83005)</cp:lastModifiedBy>
  <cp:revision>5</cp:revision>
  <cp:lastPrinted>2024-01-16T13:26:55Z</cp:lastPrinted>
  <dcterms:created xsi:type="dcterms:W3CDTF">2024-01-16T12:47:10Z</dcterms:created>
  <dcterms:modified xsi:type="dcterms:W3CDTF">2024-01-16T13:38:19Z</dcterms:modified>
</cp:coreProperties>
</file>